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3" r:id="rId7"/>
    <p:sldId id="264" r:id="rId8"/>
    <p:sldId id="266" r:id="rId9"/>
    <p:sldId id="267" r:id="rId10"/>
    <p:sldId id="269" r:id="rId11"/>
    <p:sldId id="270" r:id="rId12"/>
    <p:sldId id="260" r:id="rId13"/>
    <p:sldId id="261" r:id="rId14"/>
    <p:sldId id="262" r:id="rId15"/>
    <p:sldId id="268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33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11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13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0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44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46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76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47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15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3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78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E9406-B5AD-4B8F-9EBB-BC06011C9909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6C645-9290-45C9-804D-0D414257D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08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16344"/>
            <a:ext cx="11897833" cy="484250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8000" dirty="0" smtClean="0">
                <a:solidFill>
                  <a:schemeClr val="bg1"/>
                </a:solidFill>
                <a:latin typeface="Vanilla" panose="00000400000000000000" pitchFamily="2" charset="0"/>
              </a:rPr>
              <a:t>Prostate </a:t>
            </a:r>
            <a:r>
              <a:rPr lang="en-GB" sz="8000" dirty="0" smtClean="0">
                <a:solidFill>
                  <a:schemeClr val="bg1"/>
                </a:solidFill>
                <a:latin typeface="Vanilla" panose="00000400000000000000" pitchFamily="2" charset="0"/>
              </a:rPr>
              <a:t>Cancer</a:t>
            </a:r>
            <a:br>
              <a:rPr lang="en-GB" sz="8000" dirty="0" smtClean="0">
                <a:solidFill>
                  <a:schemeClr val="bg1"/>
                </a:solidFill>
                <a:latin typeface="Vanilla" panose="00000400000000000000" pitchFamily="2" charset="0"/>
              </a:rPr>
            </a:br>
            <a:r>
              <a:rPr lang="en-GB" sz="8000" dirty="0" smtClean="0">
                <a:solidFill>
                  <a:schemeClr val="bg1"/>
                </a:solidFill>
                <a:latin typeface="Vanilla" panose="00000400000000000000" pitchFamily="2" charset="0"/>
              </a:rPr>
              <a:t>Awareness</a:t>
            </a:r>
            <a:r>
              <a:rPr lang="en-GB" sz="8000" dirty="0" smtClean="0">
                <a:solidFill>
                  <a:schemeClr val="bg1"/>
                </a:solidFill>
                <a:latin typeface="Vanilla" panose="00000400000000000000" pitchFamily="2" charset="0"/>
              </a:rPr>
              <a:t/>
            </a:r>
            <a:br>
              <a:rPr lang="en-GB" sz="8000" dirty="0" smtClean="0">
                <a:solidFill>
                  <a:schemeClr val="bg1"/>
                </a:solidFill>
                <a:latin typeface="Vanilla" panose="00000400000000000000" pitchFamily="2" charset="0"/>
              </a:rPr>
            </a:br>
            <a:r>
              <a:rPr lang="en-GB" sz="1000" dirty="0" smtClean="0">
                <a:solidFill>
                  <a:schemeClr val="bg1"/>
                </a:solidFill>
                <a:latin typeface="Vanilla" panose="00000400000000000000" pitchFamily="2" charset="0"/>
              </a:rPr>
              <a:t/>
            </a:r>
            <a:br>
              <a:rPr lang="en-GB" sz="1000" dirty="0" smtClean="0">
                <a:solidFill>
                  <a:schemeClr val="bg1"/>
                </a:solidFill>
                <a:latin typeface="Vanilla" panose="00000400000000000000" pitchFamily="2" charset="0"/>
              </a:rPr>
            </a:br>
            <a:endParaRPr lang="en-GB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531" y="5912385"/>
            <a:ext cx="3302132" cy="5937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49078" y="6083278"/>
            <a:ext cx="4797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solidFill>
                  <a:schemeClr val="bg1"/>
                </a:solidFill>
                <a:latin typeface="Vanilla" panose="00000400000000000000" pitchFamily="2" charset="0"/>
              </a:rPr>
              <a:t>In association with</a:t>
            </a:r>
            <a:endParaRPr lang="en-GB" sz="1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860" y="4346713"/>
            <a:ext cx="1700973" cy="233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7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Diet</a:t>
            </a: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693" y="1690688"/>
            <a:ext cx="6934614" cy="486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01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What are the symptoms?</a:t>
            </a: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en-GB" dirty="0" smtClean="0">
                <a:solidFill>
                  <a:schemeClr val="bg1"/>
                </a:solidFill>
                <a:latin typeface="Vanilla" panose="00000400000000000000" pitchFamily="2" charset="0"/>
              </a:rPr>
              <a:t>There are no symptoms of early prostate cancer</a:t>
            </a:r>
          </a:p>
          <a:p>
            <a:pPr>
              <a:buClr>
                <a:schemeClr val="bg1"/>
              </a:buClr>
            </a:pPr>
            <a:r>
              <a:rPr lang="en-GB" dirty="0" smtClean="0">
                <a:solidFill>
                  <a:schemeClr val="bg1"/>
                </a:solidFill>
                <a:latin typeface="Vanilla" panose="00000400000000000000" pitchFamily="2" charset="0"/>
              </a:rPr>
              <a:t>Trouble urinating, especially at night</a:t>
            </a:r>
          </a:p>
          <a:p>
            <a:pPr>
              <a:buClr>
                <a:schemeClr val="bg1"/>
              </a:buClr>
            </a:pPr>
            <a:r>
              <a:rPr lang="en-GB" dirty="0" smtClean="0">
                <a:solidFill>
                  <a:schemeClr val="bg1"/>
                </a:solidFill>
                <a:latin typeface="Vanilla" panose="00000400000000000000" pitchFamily="2" charset="0"/>
              </a:rPr>
              <a:t>The need to urinate more frequently</a:t>
            </a:r>
          </a:p>
          <a:p>
            <a:pPr>
              <a:buClr>
                <a:schemeClr val="bg1"/>
              </a:buClr>
            </a:pPr>
            <a:r>
              <a:rPr lang="en-GB" dirty="0" smtClean="0">
                <a:solidFill>
                  <a:schemeClr val="bg1"/>
                </a:solidFill>
                <a:latin typeface="Vanilla" panose="00000400000000000000" pitchFamily="2" charset="0"/>
              </a:rPr>
              <a:t>Burning sensation when urinating</a:t>
            </a:r>
          </a:p>
          <a:p>
            <a:pPr>
              <a:buClr>
                <a:schemeClr val="bg1"/>
              </a:buClr>
            </a:pPr>
            <a:r>
              <a:rPr lang="en-GB" dirty="0" smtClean="0">
                <a:solidFill>
                  <a:schemeClr val="bg1"/>
                </a:solidFill>
                <a:latin typeface="Vanilla" panose="00000400000000000000" pitchFamily="2" charset="0"/>
              </a:rPr>
              <a:t>Decreased force in the stream of flow</a:t>
            </a:r>
          </a:p>
          <a:p>
            <a:pPr>
              <a:buClr>
                <a:schemeClr val="bg1"/>
              </a:buClr>
            </a:pPr>
            <a:r>
              <a:rPr lang="en-GB" dirty="0" smtClean="0">
                <a:solidFill>
                  <a:schemeClr val="bg1"/>
                </a:solidFill>
                <a:latin typeface="Vanilla" panose="00000400000000000000" pitchFamily="2" charset="0"/>
              </a:rPr>
              <a:t>Blood in your urine</a:t>
            </a:r>
          </a:p>
          <a:p>
            <a:pPr>
              <a:buClr>
                <a:schemeClr val="bg1"/>
              </a:buClr>
            </a:pPr>
            <a:r>
              <a:rPr lang="en-GB" dirty="0" smtClean="0">
                <a:solidFill>
                  <a:schemeClr val="bg1"/>
                </a:solidFill>
                <a:latin typeface="Vanilla" panose="00000400000000000000" pitchFamily="2" charset="0"/>
              </a:rPr>
              <a:t>Bone pain, especially in pelvis or lower back</a:t>
            </a:r>
          </a:p>
          <a:p>
            <a:pPr marL="0" indent="0">
              <a:buClr>
                <a:schemeClr val="bg1"/>
              </a:buClr>
              <a:buNone/>
            </a:pPr>
            <a:endParaRPr lang="en-GB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8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How do we test for it?</a:t>
            </a: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 smtClean="0">
                <a:solidFill>
                  <a:schemeClr val="bg1"/>
                </a:solidFill>
                <a:latin typeface="Vanilla" panose="00000400000000000000" pitchFamily="2" charset="0"/>
              </a:rPr>
              <a:t>There are two tests:</a:t>
            </a:r>
          </a:p>
          <a:p>
            <a:pPr marL="914400" indent="-914400">
              <a:buAutoNum type="arabicPeriod"/>
            </a:pPr>
            <a:r>
              <a:rPr lang="en-GB" sz="4800" dirty="0" smtClean="0">
                <a:solidFill>
                  <a:schemeClr val="bg1"/>
                </a:solidFill>
                <a:latin typeface="Vanilla" panose="00000400000000000000" pitchFamily="2" charset="0"/>
              </a:rPr>
              <a:t>PSA Blood test</a:t>
            </a:r>
          </a:p>
          <a:p>
            <a:pPr marL="914400" indent="-914400">
              <a:buAutoNum type="arabicPeriod"/>
            </a:pPr>
            <a:r>
              <a:rPr lang="en-GB" sz="4800" dirty="0" smtClean="0">
                <a:solidFill>
                  <a:schemeClr val="bg1"/>
                </a:solidFill>
                <a:latin typeface="Vanilla" panose="00000400000000000000" pitchFamily="2" charset="0"/>
              </a:rPr>
              <a:t>DRE – Digital Rectal Exam</a:t>
            </a:r>
            <a:endParaRPr lang="en-GB" sz="48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75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591" y="365125"/>
            <a:ext cx="10797209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PSA Test -  </a:t>
            </a:r>
            <a:b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</a:br>
            <a:r>
              <a:rPr lang="en-GB" sz="4800" dirty="0" smtClean="0">
                <a:solidFill>
                  <a:schemeClr val="bg1"/>
                </a:solidFill>
                <a:latin typeface="Vanilla" panose="00000400000000000000" pitchFamily="2" charset="0"/>
              </a:rPr>
              <a:t>Prostate Specific Antigen</a:t>
            </a:r>
            <a:endParaRPr lang="en-GB" sz="48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284" y="2029031"/>
            <a:ext cx="6553822" cy="459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20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64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dirty="0" smtClean="0">
                <a:solidFill>
                  <a:schemeClr val="bg1"/>
                </a:solidFill>
                <a:latin typeface="Vanilla" panose="00000400000000000000" pitchFamily="2" charset="0"/>
              </a:rPr>
              <a:t>DRE</a:t>
            </a:r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 – </a:t>
            </a:r>
            <a:b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</a:br>
            <a:r>
              <a:rPr lang="en-GB" sz="5300" dirty="0" smtClean="0">
                <a:solidFill>
                  <a:schemeClr val="bg1"/>
                </a:solidFill>
                <a:latin typeface="Vanilla" panose="00000400000000000000" pitchFamily="2" charset="0"/>
              </a:rPr>
              <a:t>Digital</a:t>
            </a:r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 Rectal Exam</a:t>
            </a: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87" y="2165281"/>
            <a:ext cx="6067425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82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How do we treat it?</a:t>
            </a: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0668"/>
            <a:ext cx="10515600" cy="4351338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en-GB" sz="4400" dirty="0" smtClean="0">
                <a:solidFill>
                  <a:schemeClr val="bg1"/>
                </a:solidFill>
                <a:latin typeface="Vanilla" panose="00000400000000000000" pitchFamily="2" charset="0"/>
              </a:rPr>
              <a:t>Surveillance</a:t>
            </a:r>
          </a:p>
          <a:p>
            <a:pPr>
              <a:buClr>
                <a:schemeClr val="bg1"/>
              </a:buClr>
            </a:pPr>
            <a:r>
              <a:rPr lang="en-GB" sz="4400" dirty="0" smtClean="0">
                <a:solidFill>
                  <a:schemeClr val="bg1"/>
                </a:solidFill>
                <a:latin typeface="Vanilla" panose="00000400000000000000" pitchFamily="2" charset="0"/>
              </a:rPr>
              <a:t>Surgery</a:t>
            </a:r>
          </a:p>
          <a:p>
            <a:pPr>
              <a:buClr>
                <a:schemeClr val="bg1"/>
              </a:buClr>
            </a:pPr>
            <a:r>
              <a:rPr lang="en-GB" sz="4400" dirty="0" smtClean="0">
                <a:solidFill>
                  <a:schemeClr val="bg1"/>
                </a:solidFill>
                <a:latin typeface="Vanilla" panose="00000400000000000000" pitchFamily="2" charset="0"/>
              </a:rPr>
              <a:t>Radiotherapy</a:t>
            </a:r>
          </a:p>
          <a:p>
            <a:pPr>
              <a:buClr>
                <a:schemeClr val="bg1"/>
              </a:buClr>
            </a:pPr>
            <a:r>
              <a:rPr lang="en-GB" sz="4400" dirty="0" smtClean="0">
                <a:solidFill>
                  <a:schemeClr val="bg1"/>
                </a:solidFill>
                <a:latin typeface="Vanilla" panose="00000400000000000000" pitchFamily="2" charset="0"/>
              </a:rPr>
              <a:t>Hormone Therapy</a:t>
            </a:r>
          </a:p>
          <a:p>
            <a:pPr>
              <a:buClr>
                <a:schemeClr val="bg1"/>
              </a:buClr>
            </a:pPr>
            <a:r>
              <a:rPr lang="en-GB" sz="4400" dirty="0" smtClean="0">
                <a:solidFill>
                  <a:schemeClr val="bg1"/>
                </a:solidFill>
                <a:latin typeface="Vanilla" panose="00000400000000000000" pitchFamily="2" charset="0"/>
              </a:rPr>
              <a:t>Chemotherapy</a:t>
            </a:r>
            <a:endParaRPr lang="en-GB" sz="4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28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04" y="699189"/>
            <a:ext cx="10515600" cy="56353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nilla" panose="00000400000000000000" pitchFamily="2" charset="0"/>
              </a:rPr>
              <a:t>If caught early, prostate cancer is treatable</a:t>
            </a:r>
          </a:p>
          <a:p>
            <a:pPr marL="0" indent="0" algn="ctr">
              <a:buNone/>
            </a:pPr>
            <a:r>
              <a:rPr lang="en-GB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nilla" panose="00000400000000000000" pitchFamily="2" charset="0"/>
              </a:rPr>
              <a:t>Get Checked Out</a:t>
            </a:r>
          </a:p>
          <a:p>
            <a:pPr marL="0" indent="0" algn="ctr">
              <a:buNone/>
            </a:pPr>
            <a:r>
              <a:rPr lang="en-GB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nilla" panose="00000400000000000000" pitchFamily="2" charset="0"/>
              </a:rPr>
              <a:t>It could save </a:t>
            </a:r>
            <a:r>
              <a:rPr lang="en-GB" sz="6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nilla" panose="00000400000000000000" pitchFamily="2" charset="0"/>
              </a:rPr>
              <a:t>your Life</a:t>
            </a:r>
            <a:endParaRPr lang="en-GB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nilla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23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43" y="1812373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8000" dirty="0" smtClean="0">
                <a:solidFill>
                  <a:prstClr val="white"/>
                </a:solidFill>
                <a:latin typeface="Vanilla" panose="00000400000000000000" pitchFamily="2" charset="0"/>
              </a:rPr>
              <a:t>What is   Prostate Cancer?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06458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696" y="530087"/>
            <a:ext cx="10515600" cy="55011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5400" dirty="0" smtClean="0">
              <a:solidFill>
                <a:schemeClr val="bg1"/>
              </a:solidFill>
              <a:latin typeface="Vanilla" panose="00000400000000000000" pitchFamily="2" charset="0"/>
            </a:endParaRPr>
          </a:p>
          <a:p>
            <a:pPr marL="0" indent="0" algn="ctr">
              <a:buNone/>
            </a:pPr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Prostate cancer affects 1 in 8 males</a:t>
            </a:r>
          </a:p>
          <a:p>
            <a:pPr marL="0" indent="0">
              <a:buNone/>
            </a:pP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  <a:p>
            <a:pPr marL="0" indent="0" algn="ctr">
              <a:buNone/>
            </a:pPr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And 1 in 4 African – Caribbean men </a:t>
            </a: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12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The Prostate </a:t>
            </a: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391" y="1492215"/>
            <a:ext cx="7513983" cy="5080883"/>
          </a:xfrm>
        </p:spPr>
      </p:pic>
    </p:spTree>
    <p:extLst>
      <p:ext uri="{BB962C8B-B14F-4D97-AF65-F5344CB8AC3E}">
        <p14:creationId xmlns:p14="http://schemas.microsoft.com/office/powerpoint/2010/main" val="153553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Vanilla" panose="00000400000000000000" pitchFamily="2" charset="0"/>
              </a:rPr>
              <a:t>What is Prostate Cancer?</a:t>
            </a:r>
            <a:endParaRPr lang="en-GB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959" y="1698350"/>
            <a:ext cx="6872081" cy="486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95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04" y="365125"/>
            <a:ext cx="10717696" cy="5492336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What are the risk factors?</a:t>
            </a: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Age</a:t>
            </a: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68" y="1840189"/>
            <a:ext cx="9453149" cy="456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39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Family History</a:t>
            </a: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299" y="1690688"/>
            <a:ext cx="6604553" cy="4781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8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>
                <a:solidFill>
                  <a:schemeClr val="bg1"/>
                </a:solidFill>
                <a:latin typeface="Vanilla" panose="00000400000000000000" pitchFamily="2" charset="0"/>
              </a:rPr>
              <a:t>Ethnicity</a:t>
            </a:r>
            <a:endParaRPr lang="en-GB" sz="5400" dirty="0">
              <a:solidFill>
                <a:schemeClr val="bg1"/>
              </a:solidFill>
              <a:latin typeface="Vanilla" panose="000004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91" y="1961735"/>
            <a:ext cx="6717817" cy="474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18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145</Words>
  <Application>Microsoft Office PowerPoint</Application>
  <PresentationFormat>Widescreen</PresentationFormat>
  <Paragraphs>37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Vanilla</vt:lpstr>
      <vt:lpstr>Office Theme</vt:lpstr>
      <vt:lpstr>Prostate Cancer Awareness  </vt:lpstr>
      <vt:lpstr>PowerPoint Presentation</vt:lpstr>
      <vt:lpstr>PowerPoint Presentation</vt:lpstr>
      <vt:lpstr>The Prostate </vt:lpstr>
      <vt:lpstr>What is Prostate Cancer?</vt:lpstr>
      <vt:lpstr>What are the risk factors?</vt:lpstr>
      <vt:lpstr>Age</vt:lpstr>
      <vt:lpstr>Family History</vt:lpstr>
      <vt:lpstr>Ethnicity</vt:lpstr>
      <vt:lpstr>Diet</vt:lpstr>
      <vt:lpstr>What are the symptoms?</vt:lpstr>
      <vt:lpstr>How do we test for it?</vt:lpstr>
      <vt:lpstr>PSA Test -   Prostate Specific Antigen</vt:lpstr>
      <vt:lpstr>DRE –  Digital Rectal Exam</vt:lpstr>
      <vt:lpstr>How do we treat it?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Prostate Cancer:  Know the risks, and get yourself checked out</dc:title>
  <dc:creator>Roger Wheelwright</dc:creator>
  <cp:lastModifiedBy>Roger Wheelwright</cp:lastModifiedBy>
  <cp:revision>15</cp:revision>
  <dcterms:created xsi:type="dcterms:W3CDTF">2016-02-15T16:48:51Z</dcterms:created>
  <dcterms:modified xsi:type="dcterms:W3CDTF">2016-05-15T10:09:16Z</dcterms:modified>
</cp:coreProperties>
</file>